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chemeClr val="accent1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>
            <a:spLocks noGrp="1"/>
          </p:cNvSpPr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740627569_2880x1920.jpg"/>
          <p:cNvSpPr>
            <a:spLocks noGrp="1"/>
          </p:cNvSpPr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996267730_2880x1920.jpg"/>
          <p:cNvSpPr>
            <a:spLocks noGrp="1"/>
          </p:cNvSpPr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>
            <a:spLocks noGrp="1"/>
          </p:cNvSpPr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17931575_1991x1322.jpg"/>
          <p:cNvSpPr>
            <a:spLocks noGrp="1"/>
          </p:cNvSpPr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34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Outline"/>
          <p:cNvSpPr txBox="1">
            <a:spLocks noGrp="1"/>
          </p:cNvSpPr>
          <p:nvPr>
            <p:ph type="ctrTitle"/>
          </p:nvPr>
        </p:nvSpPr>
        <p:spPr>
          <a:xfrm>
            <a:off x="1206498" y="505780"/>
            <a:ext cx="21971004" cy="1735672"/>
          </a:xfrm>
          <a:prstGeom prst="rect">
            <a:avLst/>
          </a:prstGeom>
        </p:spPr>
        <p:txBody>
          <a:bodyPr/>
          <a:lstStyle>
            <a:lvl1pPr algn="ctr" defTabSz="2267655">
              <a:defRPr sz="10788" spc="-215">
                <a:solidFill>
                  <a:schemeClr val="accent1"/>
                </a:solidFill>
              </a:defRPr>
            </a:lvl1pPr>
          </a:lstStyle>
          <a:p>
            <a:r>
              <a:t>Outline</a:t>
            </a:r>
          </a:p>
        </p:txBody>
      </p:sp>
      <p:sp>
        <p:nvSpPr>
          <p:cNvPr id="156" name="Introduction…"/>
          <p:cNvSpPr txBox="1">
            <a:spLocks noGrp="1"/>
          </p:cNvSpPr>
          <p:nvPr>
            <p:ph type="subTitle" idx="1"/>
          </p:nvPr>
        </p:nvSpPr>
        <p:spPr>
          <a:xfrm>
            <a:off x="1206500" y="2389853"/>
            <a:ext cx="21663951" cy="10618914"/>
          </a:xfrm>
          <a:prstGeom prst="rect">
            <a:avLst/>
          </a:prstGeom>
        </p:spPr>
        <p:txBody>
          <a:bodyPr/>
          <a:lstStyle/>
          <a:p>
            <a:pPr marL="1473200" indent="-1473200" algn="just" defTabSz="2438338">
              <a:lnSpc>
                <a:spcPct val="80000"/>
              </a:lnSpc>
              <a:buSzPct val="123000"/>
              <a:buChar char="•"/>
              <a:defRPr sz="5000" b="0" spc="-100">
                <a:solidFill>
                  <a:srgbClr val="FFFFFF"/>
                </a:solidFill>
              </a:defRPr>
            </a:pPr>
            <a:r>
              <a:t>Introduction</a:t>
            </a:r>
          </a:p>
          <a:p>
            <a:pPr marL="1473200" indent="-1473200" algn="just" defTabSz="2438338">
              <a:lnSpc>
                <a:spcPct val="80000"/>
              </a:lnSpc>
              <a:buSzPct val="123000"/>
              <a:buChar char="•"/>
              <a:defRPr sz="5000" b="0" spc="-100">
                <a:solidFill>
                  <a:srgbClr val="FFFFFF"/>
                </a:solidFill>
              </a:defRPr>
            </a:pPr>
            <a:endParaRPr/>
          </a:p>
          <a:p>
            <a:pPr marL="1473200" indent="-1473200" algn="just" defTabSz="2438338">
              <a:lnSpc>
                <a:spcPct val="80000"/>
              </a:lnSpc>
              <a:buSzPct val="123000"/>
              <a:buChar char="•"/>
              <a:defRPr sz="5000" b="0" spc="-100">
                <a:solidFill>
                  <a:srgbClr val="FFFFFF"/>
                </a:solidFill>
              </a:defRPr>
            </a:pPr>
            <a:r>
              <a:t>Tech Stack</a:t>
            </a:r>
          </a:p>
          <a:p>
            <a:pPr marL="1473200" indent="-1473200" algn="just" defTabSz="2438338">
              <a:lnSpc>
                <a:spcPct val="80000"/>
              </a:lnSpc>
              <a:buSzPct val="123000"/>
              <a:buChar char="•"/>
              <a:defRPr sz="5000" b="0" spc="-100">
                <a:solidFill>
                  <a:srgbClr val="FFFFFF"/>
                </a:solidFill>
              </a:defRPr>
            </a:pPr>
            <a:endParaRPr/>
          </a:p>
          <a:p>
            <a:pPr marL="1473200" indent="-1473200" algn="just" defTabSz="2438338">
              <a:lnSpc>
                <a:spcPct val="80000"/>
              </a:lnSpc>
              <a:buSzPct val="123000"/>
              <a:buChar char="•"/>
              <a:defRPr sz="5000" b="0" spc="-100">
                <a:solidFill>
                  <a:srgbClr val="FFFFFF"/>
                </a:solidFill>
              </a:defRPr>
            </a:pPr>
            <a:r>
              <a:t>UML</a:t>
            </a:r>
          </a:p>
          <a:p>
            <a:pPr marL="1473200" indent="-1473200" algn="just" defTabSz="2438338">
              <a:lnSpc>
                <a:spcPct val="80000"/>
              </a:lnSpc>
              <a:buSzPct val="123000"/>
              <a:buChar char="•"/>
              <a:defRPr sz="5000" b="0" spc="-100">
                <a:solidFill>
                  <a:srgbClr val="FFFFFF"/>
                </a:solidFill>
              </a:defRPr>
            </a:pPr>
            <a:endParaRPr/>
          </a:p>
          <a:p>
            <a:pPr marL="1473200" indent="-1473200" algn="just" defTabSz="2438338">
              <a:lnSpc>
                <a:spcPct val="80000"/>
              </a:lnSpc>
              <a:buSzPct val="123000"/>
              <a:buChar char="•"/>
              <a:defRPr sz="5000" b="0" spc="-100">
                <a:solidFill>
                  <a:srgbClr val="FFFFFF"/>
                </a:solidFill>
              </a:defRPr>
            </a:pPr>
            <a:r>
              <a:t>Application Features</a:t>
            </a:r>
          </a:p>
          <a:p>
            <a:pPr marL="1473200" indent="-1473200" algn="just" defTabSz="2438338">
              <a:lnSpc>
                <a:spcPct val="80000"/>
              </a:lnSpc>
              <a:buSzPct val="123000"/>
              <a:buChar char="•"/>
              <a:defRPr sz="5000" b="0" spc="-100">
                <a:solidFill>
                  <a:srgbClr val="FFFFFF"/>
                </a:solidFill>
              </a:defRPr>
            </a:pPr>
            <a:endParaRPr/>
          </a:p>
          <a:p>
            <a:pPr marL="1473200" indent="-1473200" algn="just" defTabSz="2438338">
              <a:lnSpc>
                <a:spcPct val="80000"/>
              </a:lnSpc>
              <a:buSzPct val="123000"/>
              <a:buChar char="•"/>
              <a:defRPr sz="5000" b="0" spc="-100">
                <a:solidFill>
                  <a:srgbClr val="FFFFFF"/>
                </a:solidFill>
              </a:defRPr>
            </a:pPr>
            <a:r>
              <a:t>Contributions</a:t>
            </a:r>
          </a:p>
          <a:p>
            <a:pPr marL="1473200" indent="-1473200" algn="just" defTabSz="2438338">
              <a:lnSpc>
                <a:spcPct val="80000"/>
              </a:lnSpc>
              <a:buSzPct val="123000"/>
              <a:buChar char="•"/>
              <a:defRPr sz="5000" b="0" spc="-100">
                <a:solidFill>
                  <a:srgbClr val="FFFFFF"/>
                </a:solidFill>
              </a:defRPr>
            </a:pPr>
            <a:endParaRPr/>
          </a:p>
          <a:p>
            <a:pPr marL="1473200" indent="-1473200" defTabSz="2438338">
              <a:lnSpc>
                <a:spcPct val="80000"/>
              </a:lnSpc>
              <a:buSzPct val="123000"/>
              <a:buChar char="•"/>
              <a:defRPr sz="5000" b="0" spc="-100">
                <a:solidFill>
                  <a:srgbClr val="FFFFFF"/>
                </a:solidFill>
              </a:defRPr>
            </a:pPr>
            <a:r>
              <a:t>Future enhancements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tudent Immunization"/>
          <p:cNvSpPr txBox="1">
            <a:spLocks noGrp="1"/>
          </p:cNvSpPr>
          <p:nvPr>
            <p:ph type="ctrTitle"/>
          </p:nvPr>
        </p:nvSpPr>
        <p:spPr>
          <a:xfrm>
            <a:off x="1206498" y="-230820"/>
            <a:ext cx="21971004" cy="1735672"/>
          </a:xfrm>
          <a:prstGeom prst="rect">
            <a:avLst/>
          </a:prstGeom>
        </p:spPr>
        <p:txBody>
          <a:bodyPr/>
          <a:lstStyle>
            <a:lvl1pPr algn="ctr" defTabSz="2267655">
              <a:defRPr sz="10788" spc="-215">
                <a:solidFill>
                  <a:schemeClr val="accent1"/>
                </a:solidFill>
              </a:defRPr>
            </a:lvl1pPr>
          </a:lstStyle>
          <a:p>
            <a:r>
              <a:t>Student Immunization</a:t>
            </a:r>
          </a:p>
        </p:txBody>
      </p:sp>
      <p:pic>
        <p:nvPicPr>
          <p:cNvPr id="184" name="MicrosoftTeams-image.png" descr="MicrosoftTeams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365"/>
            <a:ext cx="2438400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Employee review"/>
          <p:cNvSpPr txBox="1">
            <a:spLocks noGrp="1"/>
          </p:cNvSpPr>
          <p:nvPr>
            <p:ph type="ctrTitle"/>
          </p:nvPr>
        </p:nvSpPr>
        <p:spPr>
          <a:xfrm>
            <a:off x="1206498" y="-256220"/>
            <a:ext cx="21971004" cy="1735672"/>
          </a:xfrm>
          <a:prstGeom prst="rect">
            <a:avLst/>
          </a:prstGeom>
        </p:spPr>
        <p:txBody>
          <a:bodyPr/>
          <a:lstStyle>
            <a:lvl1pPr algn="ctr" defTabSz="2267655">
              <a:defRPr sz="10788" spc="-215">
                <a:solidFill>
                  <a:schemeClr val="accent1"/>
                </a:solidFill>
              </a:defRPr>
            </a:lvl1pPr>
          </a:lstStyle>
          <a:p>
            <a:r>
              <a:t>Employee review </a:t>
            </a:r>
          </a:p>
        </p:txBody>
      </p:sp>
      <p:pic>
        <p:nvPicPr>
          <p:cNvPr id="187" name="MicrosoftTeams-image (1).png" descr="MicrosoftTeams-image (1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5365"/>
            <a:ext cx="2438400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tudent Assign"/>
          <p:cNvSpPr txBox="1">
            <a:spLocks noGrp="1"/>
          </p:cNvSpPr>
          <p:nvPr>
            <p:ph type="ctrTitle"/>
          </p:nvPr>
        </p:nvSpPr>
        <p:spPr>
          <a:xfrm>
            <a:off x="1206498" y="-256220"/>
            <a:ext cx="21971004" cy="1735672"/>
          </a:xfrm>
          <a:prstGeom prst="rect">
            <a:avLst/>
          </a:prstGeom>
        </p:spPr>
        <p:txBody>
          <a:bodyPr/>
          <a:lstStyle>
            <a:lvl1pPr algn="ctr" defTabSz="2267655">
              <a:defRPr sz="10788" spc="-215">
                <a:solidFill>
                  <a:schemeClr val="accent1"/>
                </a:solidFill>
              </a:defRPr>
            </a:lvl1pPr>
          </a:lstStyle>
          <a:p>
            <a:r>
              <a:t>Student Assign </a:t>
            </a:r>
          </a:p>
        </p:txBody>
      </p:sp>
      <p:pic>
        <p:nvPicPr>
          <p:cNvPr id="190" name="MicrosoftTeams-image (6).png" descr="MicrosoftTeams-image (6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4565"/>
            <a:ext cx="2438400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Future enhancements"/>
          <p:cNvSpPr txBox="1">
            <a:spLocks noGrp="1"/>
          </p:cNvSpPr>
          <p:nvPr>
            <p:ph type="ctrTitle"/>
          </p:nvPr>
        </p:nvSpPr>
        <p:spPr>
          <a:xfrm>
            <a:off x="1206498" y="505780"/>
            <a:ext cx="21971004" cy="1735672"/>
          </a:xfrm>
          <a:prstGeom prst="rect">
            <a:avLst/>
          </a:prstGeom>
        </p:spPr>
        <p:txBody>
          <a:bodyPr/>
          <a:lstStyle>
            <a:lvl1pPr defTabSz="2267655">
              <a:defRPr sz="10788" spc="-215">
                <a:solidFill>
                  <a:schemeClr val="accent1"/>
                </a:solidFill>
              </a:defRPr>
            </a:lvl1pPr>
          </a:lstStyle>
          <a:p>
            <a:r>
              <a:t>Future enhancements </a:t>
            </a:r>
          </a:p>
        </p:txBody>
      </p:sp>
      <p:sp>
        <p:nvSpPr>
          <p:cNvPr id="196" name="Another feature that can be added is the ability to opt for multiple subjects by students.…"/>
          <p:cNvSpPr txBox="1">
            <a:spLocks noGrp="1"/>
          </p:cNvSpPr>
          <p:nvPr>
            <p:ph type="subTitle" idx="1"/>
          </p:nvPr>
        </p:nvSpPr>
        <p:spPr>
          <a:xfrm>
            <a:off x="1206500" y="2389853"/>
            <a:ext cx="21663951" cy="10618914"/>
          </a:xfrm>
          <a:prstGeom prst="rect">
            <a:avLst/>
          </a:prstGeom>
        </p:spPr>
        <p:txBody>
          <a:bodyPr/>
          <a:lstStyle/>
          <a:p>
            <a:pPr marL="1473200" indent="-1473200" algn="just" defTabSz="2438338">
              <a:lnSpc>
                <a:spcPct val="80000"/>
              </a:lnSpc>
              <a:buSzPct val="123000"/>
              <a:buChar char="•"/>
              <a:defRPr sz="5000" b="0" spc="-100">
                <a:solidFill>
                  <a:srgbClr val="FFFFFF"/>
                </a:solidFill>
              </a:defRPr>
            </a:pPr>
            <a:r>
              <a:t>Another feature that can be added is the ability to opt for multiple subjects by students.  </a:t>
            </a:r>
          </a:p>
          <a:p>
            <a:pPr marL="1473200" indent="-1473200" algn="just" defTabSz="2438338">
              <a:lnSpc>
                <a:spcPct val="80000"/>
              </a:lnSpc>
              <a:buSzPct val="123000"/>
              <a:buChar char="•"/>
              <a:defRPr sz="5000" b="0" spc="-100">
                <a:solidFill>
                  <a:srgbClr val="FFFFFF"/>
                </a:solidFill>
              </a:defRPr>
            </a:pPr>
            <a:endParaRPr/>
          </a:p>
          <a:p>
            <a:pPr marL="1473200" indent="-1473200" algn="just" defTabSz="2438338">
              <a:lnSpc>
                <a:spcPct val="80000"/>
              </a:lnSpc>
              <a:buSzPct val="123000"/>
              <a:buChar char="•"/>
              <a:defRPr sz="5000" b="0" spc="-100">
                <a:solidFill>
                  <a:srgbClr val="FFFFFF"/>
                </a:solidFill>
              </a:defRPr>
            </a:pPr>
            <a:r>
              <a:t>Attendance management system integrated into an existing application.</a:t>
            </a:r>
          </a:p>
          <a:p>
            <a:pPr marL="1473200" indent="-1473200" algn="just" defTabSz="2438338">
              <a:lnSpc>
                <a:spcPct val="80000"/>
              </a:lnSpc>
              <a:buSzPct val="123000"/>
              <a:buChar char="•"/>
              <a:defRPr sz="5000" b="0" spc="-100">
                <a:solidFill>
                  <a:srgbClr val="FFFFFF"/>
                </a:solidFill>
              </a:defRPr>
            </a:pPr>
            <a:endParaRPr/>
          </a:p>
          <a:p>
            <a:pPr marL="1473200" indent="-1473200" algn="just" defTabSz="2438338">
              <a:lnSpc>
                <a:spcPct val="80000"/>
              </a:lnSpc>
              <a:buSzPct val="123000"/>
              <a:buChar char="•"/>
              <a:defRPr sz="5000" b="0" spc="-100">
                <a:solidFill>
                  <a:srgbClr val="FFFFFF"/>
                </a:solidFill>
              </a:defRPr>
            </a:pPr>
            <a:r>
              <a:t>Improvise modules to handle latency</a:t>
            </a:r>
          </a:p>
          <a:p>
            <a:pPr marL="1473200" indent="-1473200" algn="just" defTabSz="2438338">
              <a:lnSpc>
                <a:spcPct val="80000"/>
              </a:lnSpc>
              <a:buSzPct val="123000"/>
              <a:buChar char="•"/>
              <a:defRPr sz="5000" b="0" spc="-100">
                <a:solidFill>
                  <a:srgbClr val="FFFFFF"/>
                </a:solidFill>
              </a:defRPr>
            </a:pPr>
            <a:endParaRPr/>
          </a:p>
          <a:p>
            <a:pPr marL="1473200" indent="-1473200" algn="just" defTabSz="2438338">
              <a:lnSpc>
                <a:spcPct val="80000"/>
              </a:lnSpc>
              <a:buSzPct val="123000"/>
              <a:buChar char="•"/>
              <a:defRPr sz="5000" b="0" spc="-100">
                <a:solidFill>
                  <a:srgbClr val="FFFFFF"/>
                </a:solidFill>
              </a:defRPr>
            </a:pPr>
            <a:r>
              <a:t>Database integration using NoSQL DB. </a:t>
            </a:r>
          </a:p>
          <a:p>
            <a:pPr marL="1473200" indent="-1473200" algn="just" defTabSz="2438338">
              <a:lnSpc>
                <a:spcPct val="80000"/>
              </a:lnSpc>
              <a:buSzPct val="123000"/>
              <a:buChar char="•"/>
              <a:defRPr sz="5000" b="0" spc="-100">
                <a:solidFill>
                  <a:srgbClr val="FFFFFF"/>
                </a:solidFill>
              </a:defRPr>
            </a:pPr>
            <a:endParaRPr/>
          </a:p>
          <a:p>
            <a:pPr marL="1473200" indent="-1473200" algn="just" defTabSz="2438338">
              <a:lnSpc>
                <a:spcPct val="80000"/>
              </a:lnSpc>
              <a:buSzPct val="123000"/>
              <a:buChar char="•"/>
              <a:defRPr sz="5000" b="0" spc="-100">
                <a:solidFill>
                  <a:srgbClr val="FFFFFF"/>
                </a:solidFill>
              </a:defRPr>
            </a:pPr>
            <a:r>
              <a:t>Designing the UI in Java FX	</a:t>
            </a:r>
            <a:br>
              <a:rPr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hank You"/>
          <p:cNvSpPr txBox="1">
            <a:spLocks noGrp="1"/>
          </p:cNvSpPr>
          <p:nvPr>
            <p:ph type="ctrTitle"/>
          </p:nvPr>
        </p:nvSpPr>
        <p:spPr>
          <a:xfrm>
            <a:off x="1574563" y="5337822"/>
            <a:ext cx="21234874" cy="3515164"/>
          </a:xfrm>
          <a:prstGeom prst="rect">
            <a:avLst/>
          </a:prstGeom>
        </p:spPr>
        <p:txBody>
          <a:bodyPr/>
          <a:lstStyle>
            <a:lvl1pPr algn="ctr">
              <a:defRPr sz="12300" spc="-246"/>
            </a:lvl1pPr>
          </a:lstStyle>
          <a:p>
            <a:r>
              <a:t>Thank You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Introduction"/>
          <p:cNvSpPr txBox="1">
            <a:spLocks noGrp="1"/>
          </p:cNvSpPr>
          <p:nvPr>
            <p:ph type="ctrTitle"/>
          </p:nvPr>
        </p:nvSpPr>
        <p:spPr>
          <a:xfrm>
            <a:off x="1206498" y="505780"/>
            <a:ext cx="21971004" cy="1735672"/>
          </a:xfrm>
          <a:prstGeom prst="rect">
            <a:avLst/>
          </a:prstGeom>
        </p:spPr>
        <p:txBody>
          <a:bodyPr/>
          <a:lstStyle>
            <a:lvl1pPr defTabSz="2267655">
              <a:defRPr sz="10788" spc="-215">
                <a:solidFill>
                  <a:schemeClr val="accent1"/>
                </a:solidFill>
              </a:defRPr>
            </a:lvl1pPr>
          </a:lstStyle>
          <a:p>
            <a:r>
              <a:t>Introduction</a:t>
            </a:r>
          </a:p>
        </p:txBody>
      </p:sp>
      <p:sp>
        <p:nvSpPr>
          <p:cNvPr id="159" name="DayCare model to enroll students from the age group of 6 to 60 months and above.…"/>
          <p:cNvSpPr txBox="1">
            <a:spLocks noGrp="1"/>
          </p:cNvSpPr>
          <p:nvPr>
            <p:ph type="subTitle" idx="1"/>
          </p:nvPr>
        </p:nvSpPr>
        <p:spPr>
          <a:xfrm>
            <a:off x="1206499" y="2389853"/>
            <a:ext cx="21663952" cy="10618913"/>
          </a:xfrm>
          <a:prstGeom prst="rect">
            <a:avLst/>
          </a:prstGeom>
        </p:spPr>
        <p:txBody>
          <a:bodyPr/>
          <a:lstStyle/>
          <a:p>
            <a:pPr marL="396849" indent="-396849" defTabSz="330708">
              <a:buSzPct val="123000"/>
              <a:buFont typeface="Menlo Regular"/>
              <a:buChar char="•"/>
              <a:defRPr sz="4650" b="0">
                <a:solidFill>
                  <a:srgbClr val="FFFFFF"/>
                </a:solidFill>
              </a:defRPr>
            </a:pPr>
            <a:r>
              <a:t>DayCare model to enroll students from the age group of 6 to 60 months and above. </a:t>
            </a:r>
            <a:br/>
            <a:endParaRPr/>
          </a:p>
          <a:p>
            <a:pPr marL="396849" indent="-396849" defTabSz="330708">
              <a:buSzPct val="123000"/>
              <a:buFont typeface="Menlo Regular"/>
              <a:buChar char="•"/>
              <a:defRPr sz="4650" b="0">
                <a:solidFill>
                  <a:srgbClr val="FFFFFF"/>
                </a:solidFill>
              </a:defRPr>
            </a:pPr>
            <a:r>
              <a:t> Students and Teachers are first registered </a:t>
            </a:r>
            <a:br/>
            <a:endParaRPr/>
          </a:p>
          <a:p>
            <a:pPr marL="396849" indent="-396849" defTabSz="330708">
              <a:buSzPct val="123000"/>
              <a:buFont typeface="Menlo Regular"/>
              <a:buChar char="•"/>
              <a:defRPr sz="4650" b="0">
                <a:solidFill>
                  <a:srgbClr val="FFFFFF"/>
                </a:solidFill>
              </a:defRPr>
            </a:pPr>
            <a:r>
              <a:t>Students are assigned to teachers according to state regulations </a:t>
            </a:r>
            <a:br/>
            <a:endParaRPr/>
          </a:p>
          <a:p>
            <a:pPr marL="396849" indent="-396849" defTabSz="330708">
              <a:buSzPct val="123000"/>
              <a:buFont typeface="Menlo Regular"/>
              <a:buChar char="•"/>
              <a:defRPr sz="4650" b="0">
                <a:solidFill>
                  <a:srgbClr val="FFFFFF"/>
                </a:solidFill>
              </a:defRPr>
            </a:pPr>
            <a:r>
              <a:t>Registrations are renewed every year </a:t>
            </a:r>
            <a:br/>
            <a:endParaRPr/>
          </a:p>
          <a:p>
            <a:pPr marL="396849" indent="-396849" defTabSz="330708">
              <a:buSzPct val="123000"/>
              <a:buFont typeface="Menlo Regular"/>
              <a:buChar char="•"/>
              <a:defRPr sz="4650" b="0">
                <a:solidFill>
                  <a:srgbClr val="FFFFFF"/>
                </a:solidFill>
              </a:defRPr>
            </a:pPr>
            <a:r>
              <a:t> Immunization anniversary records of students are tracked </a:t>
            </a:r>
            <a:br/>
            <a:endParaRPr/>
          </a:p>
          <a:p>
            <a:pPr marL="396849" indent="-396849" defTabSz="330708">
              <a:buSzPct val="123000"/>
              <a:buFont typeface="Menlo Regular"/>
              <a:buChar char="•"/>
              <a:defRPr sz="4650" b="0">
                <a:solidFill>
                  <a:srgbClr val="FFFFFF"/>
                </a:solidFill>
              </a:defRPr>
            </a:pPr>
            <a:r>
              <a:t> Annual employee reviews are recorded </a:t>
            </a:r>
            <a:br/>
            <a:endParaRPr/>
          </a:p>
          <a:p>
            <a:pPr marL="396849" indent="-396849" defTabSz="330708">
              <a:buSzPct val="123000"/>
              <a:buFont typeface="Menlo Regular"/>
              <a:buChar char="•"/>
              <a:defRPr sz="4650" b="0">
                <a:solidFill>
                  <a:srgbClr val="FFFFFF"/>
                </a:solidFill>
              </a:defRPr>
            </a:pPr>
            <a:r>
              <a:t>Alerts are produced based on apt conditions. </a:t>
            </a:r>
            <a:br/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ch Stack"/>
          <p:cNvSpPr txBox="1">
            <a:spLocks noGrp="1"/>
          </p:cNvSpPr>
          <p:nvPr>
            <p:ph type="ctrTitle"/>
          </p:nvPr>
        </p:nvSpPr>
        <p:spPr>
          <a:xfrm>
            <a:off x="1206498" y="505780"/>
            <a:ext cx="21971004" cy="1735672"/>
          </a:xfrm>
          <a:prstGeom prst="rect">
            <a:avLst/>
          </a:prstGeom>
        </p:spPr>
        <p:txBody>
          <a:bodyPr/>
          <a:lstStyle>
            <a:lvl1pPr defTabSz="2267655">
              <a:defRPr sz="10788" spc="-215">
                <a:solidFill>
                  <a:schemeClr val="accent1"/>
                </a:solidFill>
              </a:defRPr>
            </a:lvl1pPr>
          </a:lstStyle>
          <a:p>
            <a:r>
              <a:t>Tech Stack</a:t>
            </a:r>
          </a:p>
        </p:txBody>
      </p:sp>
      <p:sp>
        <p:nvSpPr>
          <p:cNvPr id="162" name="IDE…"/>
          <p:cNvSpPr txBox="1">
            <a:spLocks noGrp="1"/>
          </p:cNvSpPr>
          <p:nvPr>
            <p:ph type="subTitle" idx="1"/>
          </p:nvPr>
        </p:nvSpPr>
        <p:spPr>
          <a:xfrm>
            <a:off x="1206500" y="2389853"/>
            <a:ext cx="21663951" cy="10618914"/>
          </a:xfrm>
          <a:prstGeom prst="rect">
            <a:avLst/>
          </a:prstGeom>
        </p:spPr>
        <p:txBody>
          <a:bodyPr/>
          <a:lstStyle/>
          <a:p>
            <a:pPr defTabSz="905255">
              <a:lnSpc>
                <a:spcPct val="108000"/>
              </a:lnSpc>
              <a:spcBef>
                <a:spcPts val="900"/>
              </a:spcBef>
              <a:defRPr sz="4950" b="0">
                <a:solidFill>
                  <a:srgbClr val="FFFFFF"/>
                </a:solidFill>
              </a:defRPr>
            </a:pPr>
            <a:r>
              <a:t>IDE</a:t>
            </a:r>
          </a:p>
          <a:p>
            <a:pPr marL="276606" indent="-276606" defTabSz="905255">
              <a:lnSpc>
                <a:spcPct val="200000"/>
              </a:lnSpc>
              <a:spcBef>
                <a:spcPts val="900"/>
              </a:spcBef>
              <a:buSzPct val="123000"/>
              <a:buChar char="•"/>
              <a:defRPr sz="4950" b="0">
                <a:solidFill>
                  <a:srgbClr val="FFFFFF"/>
                </a:solidFill>
              </a:defRPr>
            </a:pPr>
            <a:r>
              <a:t>Apache NetBeans 12.5</a:t>
            </a:r>
          </a:p>
          <a:p>
            <a:pPr defTabSz="905255">
              <a:lnSpc>
                <a:spcPct val="108000"/>
              </a:lnSpc>
              <a:spcBef>
                <a:spcPts val="900"/>
              </a:spcBef>
              <a:defRPr sz="4950" b="0">
                <a:solidFill>
                  <a:srgbClr val="FFFFFF"/>
                </a:solidFill>
              </a:defRPr>
            </a:pPr>
            <a:r>
              <a:t>JDK</a:t>
            </a:r>
          </a:p>
          <a:p>
            <a:pPr marL="276606" indent="-276606" defTabSz="905255">
              <a:lnSpc>
                <a:spcPct val="200000"/>
              </a:lnSpc>
              <a:spcBef>
                <a:spcPts val="900"/>
              </a:spcBef>
              <a:buSzPct val="123000"/>
              <a:buChar char="•"/>
              <a:defRPr sz="4950" b="0">
                <a:solidFill>
                  <a:srgbClr val="FFFFFF"/>
                </a:solidFill>
              </a:defRPr>
            </a:pPr>
            <a:r>
              <a:t>Java JDK 1.8</a:t>
            </a:r>
          </a:p>
          <a:p>
            <a:pPr defTabSz="905255">
              <a:lnSpc>
                <a:spcPct val="108000"/>
              </a:lnSpc>
              <a:spcBef>
                <a:spcPts val="900"/>
              </a:spcBef>
              <a:defRPr sz="4950" b="0">
                <a:solidFill>
                  <a:srgbClr val="FFFFFF"/>
                </a:solidFill>
              </a:defRPr>
            </a:pPr>
            <a:r>
              <a:t>Technology &amp; Design Patterns</a:t>
            </a:r>
          </a:p>
          <a:p>
            <a:pPr marL="276606" indent="-276606" defTabSz="905255">
              <a:lnSpc>
                <a:spcPct val="108000"/>
              </a:lnSpc>
              <a:spcBef>
                <a:spcPts val="900"/>
              </a:spcBef>
              <a:buSzPct val="123000"/>
              <a:buChar char="•"/>
              <a:defRPr sz="4950" b="0">
                <a:solidFill>
                  <a:srgbClr val="FFFFFF"/>
                </a:solidFill>
              </a:defRPr>
            </a:pPr>
            <a:r>
              <a:t>MVC Pattern</a:t>
            </a:r>
          </a:p>
          <a:p>
            <a:pPr marL="276606" indent="-276606" defTabSz="905255">
              <a:lnSpc>
                <a:spcPct val="108000"/>
              </a:lnSpc>
              <a:spcBef>
                <a:spcPts val="900"/>
              </a:spcBef>
              <a:buSzPct val="123000"/>
              <a:buChar char="•"/>
              <a:defRPr sz="4950" b="0">
                <a:solidFill>
                  <a:srgbClr val="FFFFFF"/>
                </a:solidFill>
              </a:defRPr>
            </a:pPr>
            <a:r>
              <a:t>Factory Design Pattern</a:t>
            </a:r>
          </a:p>
          <a:p>
            <a:pPr marL="276606" indent="-276606" defTabSz="905255">
              <a:lnSpc>
                <a:spcPct val="108000"/>
              </a:lnSpc>
              <a:spcBef>
                <a:spcPts val="900"/>
              </a:spcBef>
              <a:buSzPct val="123000"/>
              <a:buChar char="•"/>
              <a:defRPr sz="4950" b="0">
                <a:solidFill>
                  <a:srgbClr val="FFFFFF"/>
                </a:solidFill>
              </a:defRPr>
            </a:pPr>
            <a:r>
              <a:t>Singleton Design Pattern</a:t>
            </a:r>
          </a:p>
          <a:p>
            <a:pPr marL="276606" indent="-276606" defTabSz="905255">
              <a:lnSpc>
                <a:spcPct val="108000"/>
              </a:lnSpc>
              <a:spcBef>
                <a:spcPts val="900"/>
              </a:spcBef>
              <a:buSzPct val="123000"/>
              <a:buChar char="•"/>
              <a:defRPr sz="4950" b="0">
                <a:solidFill>
                  <a:srgbClr val="FFFFFF"/>
                </a:solidFill>
              </a:defRPr>
            </a:pPr>
            <a:r>
              <a:t>Swing UI, Java, MySQL</a:t>
            </a:r>
          </a:p>
          <a:p>
            <a:pPr marL="276606" indent="-276606" defTabSz="905255">
              <a:lnSpc>
                <a:spcPct val="108000"/>
              </a:lnSpc>
              <a:spcBef>
                <a:spcPts val="900"/>
              </a:spcBef>
              <a:buSzPct val="123000"/>
              <a:buChar char="•"/>
              <a:defRPr sz="4950" b="0">
                <a:solidFill>
                  <a:srgbClr val="FFFFFF"/>
                </a:solidFill>
              </a:defRPr>
            </a:pPr>
            <a:r>
              <a:t>CSV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UML"/>
          <p:cNvSpPr txBox="1">
            <a:spLocks noGrp="1"/>
          </p:cNvSpPr>
          <p:nvPr>
            <p:ph type="ctrTitle"/>
          </p:nvPr>
        </p:nvSpPr>
        <p:spPr>
          <a:xfrm>
            <a:off x="1511298" y="5331780"/>
            <a:ext cx="21971004" cy="1735672"/>
          </a:xfrm>
          <a:prstGeom prst="rect">
            <a:avLst/>
          </a:prstGeom>
        </p:spPr>
        <p:txBody>
          <a:bodyPr/>
          <a:lstStyle>
            <a:lvl1pPr defTabSz="2267655">
              <a:defRPr sz="10788" spc="-215">
                <a:solidFill>
                  <a:schemeClr val="accent1"/>
                </a:solidFill>
              </a:defRPr>
            </a:lvl1pPr>
          </a:lstStyle>
          <a:p>
            <a:r>
              <a:t>UML</a:t>
            </a:r>
          </a:p>
        </p:txBody>
      </p:sp>
      <p:pic>
        <p:nvPicPr>
          <p:cNvPr id="165" name="Untitled Diagram.drawio.png" descr="Untitled Diagram.draw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955" y="-56342"/>
            <a:ext cx="17877622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MVC"/>
          <p:cNvSpPr txBox="1">
            <a:spLocks noGrp="1"/>
          </p:cNvSpPr>
          <p:nvPr>
            <p:ph type="ctrTitle"/>
          </p:nvPr>
        </p:nvSpPr>
        <p:spPr>
          <a:xfrm>
            <a:off x="1206498" y="505780"/>
            <a:ext cx="21971004" cy="1735672"/>
          </a:xfrm>
          <a:prstGeom prst="rect">
            <a:avLst/>
          </a:prstGeom>
        </p:spPr>
        <p:txBody>
          <a:bodyPr/>
          <a:lstStyle>
            <a:lvl1pPr algn="ctr" defTabSz="2267655">
              <a:defRPr sz="10788" spc="-215">
                <a:solidFill>
                  <a:schemeClr val="accent1"/>
                </a:solidFill>
              </a:defRPr>
            </a:lvl1pPr>
          </a:lstStyle>
          <a:p>
            <a:r>
              <a:t>MVC</a:t>
            </a:r>
          </a:p>
        </p:txBody>
      </p:sp>
      <p:sp>
        <p:nvSpPr>
          <p:cNvPr id="168" name="Presentation Subtitle"/>
          <p:cNvSpPr txBox="1">
            <a:spLocks noGrp="1"/>
          </p:cNvSpPr>
          <p:nvPr>
            <p:ph type="subTitle" sz="half" idx="1"/>
          </p:nvPr>
        </p:nvSpPr>
        <p:spPr>
          <a:xfrm>
            <a:off x="5676899" y="2364453"/>
            <a:ext cx="11908765" cy="10618914"/>
          </a:xfrm>
          <a:prstGeom prst="rect">
            <a:avLst/>
          </a:prstGeom>
        </p:spPr>
        <p:txBody>
          <a:bodyPr/>
          <a:lstStyle/>
          <a:p>
            <a:pPr algn="just" defTabSz="975335">
              <a:lnSpc>
                <a:spcPct val="80000"/>
              </a:lnSpc>
              <a:defRPr sz="2000" b="0" spc="-39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69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900" y="2364453"/>
            <a:ext cx="11807036" cy="10494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Home Screen"/>
          <p:cNvSpPr txBox="1">
            <a:spLocks noGrp="1"/>
          </p:cNvSpPr>
          <p:nvPr>
            <p:ph type="ctrTitle"/>
          </p:nvPr>
        </p:nvSpPr>
        <p:spPr>
          <a:xfrm>
            <a:off x="1206498" y="-281620"/>
            <a:ext cx="21971004" cy="1735672"/>
          </a:xfrm>
          <a:prstGeom prst="rect">
            <a:avLst/>
          </a:prstGeom>
        </p:spPr>
        <p:txBody>
          <a:bodyPr/>
          <a:lstStyle>
            <a:lvl1pPr algn="ctr" defTabSz="2267655">
              <a:defRPr sz="10788" spc="-215">
                <a:solidFill>
                  <a:schemeClr val="accent1"/>
                </a:solidFill>
              </a:defRPr>
            </a:lvl1pPr>
          </a:lstStyle>
          <a:p>
            <a:r>
              <a:t>Home Screen</a:t>
            </a:r>
          </a:p>
        </p:txBody>
      </p:sp>
      <p:pic>
        <p:nvPicPr>
          <p:cNvPr id="172" name="MicrosoftTeams-image (2).png" descr="MicrosoftTeams-image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365"/>
            <a:ext cx="2438400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tudent Registration"/>
          <p:cNvSpPr txBox="1">
            <a:spLocks noGrp="1"/>
          </p:cNvSpPr>
          <p:nvPr>
            <p:ph type="ctrTitle"/>
          </p:nvPr>
        </p:nvSpPr>
        <p:spPr>
          <a:xfrm>
            <a:off x="1206498" y="-256220"/>
            <a:ext cx="21971004" cy="1717813"/>
          </a:xfrm>
          <a:prstGeom prst="rect">
            <a:avLst/>
          </a:prstGeom>
        </p:spPr>
        <p:txBody>
          <a:bodyPr/>
          <a:lstStyle>
            <a:lvl1pPr algn="ctr" defTabSz="2243271">
              <a:defRPr sz="10672" spc="-213">
                <a:solidFill>
                  <a:schemeClr val="accent1"/>
                </a:solidFill>
              </a:defRPr>
            </a:lvl1pPr>
          </a:lstStyle>
          <a:p>
            <a:r>
              <a:t>Student Registration </a:t>
            </a:r>
          </a:p>
        </p:txBody>
      </p:sp>
      <p:pic>
        <p:nvPicPr>
          <p:cNvPr id="175" name="MicrosoftTeams-image (3).png" descr="MicrosoftTeams-image (3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77" y="1494565"/>
            <a:ext cx="23475246" cy="13204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tudent Update/Delete"/>
          <p:cNvSpPr txBox="1">
            <a:spLocks noGrp="1"/>
          </p:cNvSpPr>
          <p:nvPr>
            <p:ph type="ctrTitle"/>
          </p:nvPr>
        </p:nvSpPr>
        <p:spPr>
          <a:xfrm>
            <a:off x="1206498" y="-256220"/>
            <a:ext cx="21971004" cy="1735672"/>
          </a:xfrm>
          <a:prstGeom prst="rect">
            <a:avLst/>
          </a:prstGeom>
        </p:spPr>
        <p:txBody>
          <a:bodyPr/>
          <a:lstStyle>
            <a:lvl1pPr algn="ctr" defTabSz="2267655">
              <a:defRPr sz="10788" spc="-215">
                <a:solidFill>
                  <a:schemeClr val="accent1"/>
                </a:solidFill>
              </a:defRPr>
            </a:lvl1pPr>
          </a:lstStyle>
          <a:p>
            <a:r>
              <a:t>Student Update/Delete</a:t>
            </a:r>
          </a:p>
        </p:txBody>
      </p:sp>
      <p:pic>
        <p:nvPicPr>
          <p:cNvPr id="178" name="MicrosoftTeams-image (4).png" descr="MicrosoftTeams-image (4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365"/>
            <a:ext cx="2438400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acher Registration"/>
          <p:cNvSpPr txBox="1">
            <a:spLocks noGrp="1"/>
          </p:cNvSpPr>
          <p:nvPr>
            <p:ph type="ctrTitle"/>
          </p:nvPr>
        </p:nvSpPr>
        <p:spPr>
          <a:xfrm>
            <a:off x="1206498" y="-281620"/>
            <a:ext cx="21971004" cy="1735672"/>
          </a:xfrm>
          <a:prstGeom prst="rect">
            <a:avLst/>
          </a:prstGeom>
        </p:spPr>
        <p:txBody>
          <a:bodyPr/>
          <a:lstStyle>
            <a:lvl1pPr algn="ctr" defTabSz="2267655">
              <a:defRPr sz="10788" spc="-215">
                <a:solidFill>
                  <a:schemeClr val="accent1"/>
                </a:solidFill>
              </a:defRPr>
            </a:lvl1pPr>
          </a:lstStyle>
          <a:p>
            <a:r>
              <a:t>Teacher Registration </a:t>
            </a:r>
          </a:p>
        </p:txBody>
      </p:sp>
      <p:pic>
        <p:nvPicPr>
          <p:cNvPr id="181" name="MicrosoftTeams-image (5).png" descr="MicrosoftTeams-image (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0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</Words>
  <Application>Microsoft Office PowerPoint</Application>
  <PresentationFormat>Custom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Helvetica Neue</vt:lpstr>
      <vt:lpstr>Helvetica Neue Medium</vt:lpstr>
      <vt:lpstr>Menlo Regular</vt:lpstr>
      <vt:lpstr>30_BasicColor</vt:lpstr>
      <vt:lpstr>Outline</vt:lpstr>
      <vt:lpstr>Introduction</vt:lpstr>
      <vt:lpstr>Tech Stack</vt:lpstr>
      <vt:lpstr>UML</vt:lpstr>
      <vt:lpstr>MVC</vt:lpstr>
      <vt:lpstr>Home Screen</vt:lpstr>
      <vt:lpstr>Student Registration </vt:lpstr>
      <vt:lpstr>Student Update/Delete</vt:lpstr>
      <vt:lpstr>Teacher Registration </vt:lpstr>
      <vt:lpstr>Student Immunization</vt:lpstr>
      <vt:lpstr>Employee review </vt:lpstr>
      <vt:lpstr>Student Assign </vt:lpstr>
      <vt:lpstr>Future enhancements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cp:lastModifiedBy>Anurag Nandre</cp:lastModifiedBy>
  <cp:revision>1</cp:revision>
  <dcterms:modified xsi:type="dcterms:W3CDTF">2022-12-21T19:51:13Z</dcterms:modified>
</cp:coreProperties>
</file>